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86" r:id="rId2"/>
  </p:sldIdLst>
  <p:sldSz cx="6858000" cy="9144000" type="screen4x3"/>
  <p:notesSz cx="6858000" cy="9064625"/>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34" autoAdjust="0"/>
    <p:restoredTop sz="94575" autoAdjust="0"/>
  </p:normalViewPr>
  <p:slideViewPr>
    <p:cSldViewPr snapToGrid="0">
      <p:cViewPr>
        <p:scale>
          <a:sx n="100" d="100"/>
          <a:sy n="100" d="100"/>
        </p:scale>
        <p:origin x="-2130" y="-72"/>
      </p:cViewPr>
      <p:guideLst>
        <p:guide orient="horz" pos="2880"/>
        <p:guide pos="216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855"/>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27651" name="Rectangle 3"/>
          <p:cNvSpPr>
            <a:spLocks noGrp="1" noChangeArrowheads="1"/>
          </p:cNvSpPr>
          <p:nvPr>
            <p:ph type="dt" idx="1"/>
          </p:nvPr>
        </p:nvSpPr>
        <p:spPr bwMode="auto">
          <a:xfrm>
            <a:off x="3884613"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8196" name="Rectangle 4"/>
          <p:cNvSpPr>
            <a:spLocks noRot="1" noChangeArrowheads="1" noTextEdit="1"/>
          </p:cNvSpPr>
          <p:nvPr>
            <p:ph type="sldImg" idx="2"/>
          </p:nvPr>
        </p:nvSpPr>
        <p:spPr bwMode="auto">
          <a:xfrm>
            <a:off x="2155825" y="681038"/>
            <a:ext cx="2547938" cy="33972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306888"/>
            <a:ext cx="5486400" cy="407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7654" name="Rectangle 6"/>
          <p:cNvSpPr>
            <a:spLocks noGrp="1" noChangeArrowheads="1"/>
          </p:cNvSpPr>
          <p:nvPr>
            <p:ph type="ftr" sz="quarter" idx="4"/>
          </p:nvPr>
        </p:nvSpPr>
        <p:spPr bwMode="auto">
          <a:xfrm>
            <a:off x="0" y="861060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27655" name="Rectangle 7"/>
          <p:cNvSpPr>
            <a:spLocks noGrp="1" noChangeArrowheads="1"/>
          </p:cNvSpPr>
          <p:nvPr>
            <p:ph type="sldNum" sz="quarter" idx="5"/>
          </p:nvPr>
        </p:nvSpPr>
        <p:spPr bwMode="auto">
          <a:xfrm>
            <a:off x="3884613" y="861060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E52577E8-CDDE-45BF-B2A9-D93922B841F1}" type="slidenum">
              <a:rPr lang="en-US" altLang="en-US"/>
              <a:pPr>
                <a:defRPr/>
              </a:pPr>
              <a:t>‹#›</a:t>
            </a:fld>
            <a:endParaRPr lang="en-US" altLang="en-US"/>
          </a:p>
        </p:txBody>
      </p:sp>
    </p:spTree>
    <p:extLst>
      <p:ext uri="{BB962C8B-B14F-4D97-AF65-F5344CB8AC3E}">
        <p14:creationId xmlns:p14="http://schemas.microsoft.com/office/powerpoint/2010/main" val="18415180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038"/>
            <a:ext cx="5829300" cy="1960562"/>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233409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2133600"/>
            <a:ext cx="6172200" cy="603408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6955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713"/>
            <a:ext cx="1543050" cy="78009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713"/>
            <a:ext cx="4476750" cy="78009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1747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342900" y="2133600"/>
            <a:ext cx="6172200" cy="60340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3042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5875338"/>
            <a:ext cx="5829300" cy="181610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338" y="3875088"/>
            <a:ext cx="5829300" cy="200025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39205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0"/>
            <a:ext cx="3009900" cy="603408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05200" y="2133600"/>
            <a:ext cx="3009900" cy="603408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35753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288"/>
            <a:ext cx="3030538" cy="8540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900363"/>
            <a:ext cx="3030538" cy="52673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4563" y="2046288"/>
            <a:ext cx="3030537" cy="8540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4563" y="2900363"/>
            <a:ext cx="3030537" cy="52673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27847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25314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9281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3538"/>
            <a:ext cx="2255838" cy="154940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3538"/>
            <a:ext cx="3833812" cy="780415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2938"/>
            <a:ext cx="2255838" cy="62547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29341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400800"/>
            <a:ext cx="4114800" cy="755650"/>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613" y="817563"/>
            <a:ext cx="4114800" cy="5486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344613" y="7156450"/>
            <a:ext cx="4114800" cy="10731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60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52"/>
          <p:cNvSpPr>
            <a:spLocks noChangeArrowheads="1"/>
          </p:cNvSpPr>
          <p:nvPr userDrawn="1"/>
        </p:nvSpPr>
        <p:spPr bwMode="auto">
          <a:xfrm>
            <a:off x="3714750" y="4572000"/>
            <a:ext cx="2914650" cy="436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graphicFrame>
        <p:nvGraphicFramePr>
          <p:cNvPr id="1766" name="Group 742"/>
          <p:cNvGraphicFramePr>
            <a:graphicFrameLocks noGrp="1"/>
          </p:cNvGraphicFramePr>
          <p:nvPr/>
        </p:nvGraphicFramePr>
        <p:xfrm>
          <a:off x="123825" y="117475"/>
          <a:ext cx="6581775" cy="741363"/>
        </p:xfrm>
        <a:graphic>
          <a:graphicData uri="http://schemas.openxmlformats.org/drawingml/2006/table">
            <a:tbl>
              <a:tblPr/>
              <a:tblGrid>
                <a:gridCol w="790575"/>
                <a:gridCol w="1571625"/>
                <a:gridCol w="642938"/>
                <a:gridCol w="182562"/>
                <a:gridCol w="1281113"/>
                <a:gridCol w="1204912"/>
                <a:gridCol w="908050"/>
              </a:tblGrid>
              <a:tr h="3111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Name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2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POW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2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Total points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Times New Roman" pitchFamily="18" charset="0"/>
                        </a:rPr>
                        <a:t>      / 20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745" name="Group 721"/>
          <p:cNvGraphicFramePr>
            <a:graphicFrameLocks noGrp="1"/>
          </p:cNvGraphicFramePr>
          <p:nvPr/>
        </p:nvGraphicFramePr>
        <p:xfrm>
          <a:off x="4705350" y="977900"/>
          <a:ext cx="2000250" cy="2574925"/>
        </p:xfrm>
        <a:graphic>
          <a:graphicData uri="http://schemas.openxmlformats.org/drawingml/2006/table">
            <a:tbl>
              <a:tblPr/>
              <a:tblGrid>
                <a:gridCol w="2000250"/>
              </a:tblGrid>
              <a:tr h="12350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398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 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752" name="Group 728"/>
          <p:cNvGraphicFramePr>
            <a:graphicFrameLocks noGrp="1"/>
          </p:cNvGraphicFramePr>
          <p:nvPr/>
        </p:nvGraphicFramePr>
        <p:xfrm>
          <a:off x="161925" y="4275138"/>
          <a:ext cx="6534150" cy="1549401"/>
        </p:xfrm>
        <a:graphic>
          <a:graphicData uri="http://schemas.openxmlformats.org/drawingml/2006/table">
            <a:tbl>
              <a:tblPr/>
              <a:tblGrid>
                <a:gridCol w="2178050"/>
                <a:gridCol w="2178050"/>
                <a:gridCol w="2178050"/>
              </a:tblGrid>
              <a:tr h="449263">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PROBLEM SOLVING STRATEGIES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365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54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757" name="Group 733"/>
          <p:cNvGraphicFramePr>
            <a:graphicFrameLocks noGrp="1"/>
          </p:cNvGraphicFramePr>
          <p:nvPr/>
        </p:nvGraphicFramePr>
        <p:xfrm>
          <a:off x="152400" y="5927725"/>
          <a:ext cx="6572250" cy="3084513"/>
        </p:xfrm>
        <a:graphic>
          <a:graphicData uri="http://schemas.openxmlformats.org/drawingml/2006/table">
            <a:tbl>
              <a:tblPr/>
              <a:tblGrid>
                <a:gridCol w="4816475"/>
                <a:gridCol w="1755775"/>
              </a:tblGrid>
              <a:tr h="720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in 4 to 6 sentences the steps you took to find the solution.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57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Circle (above) the main strategy that you used to solve this POW.</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Place an X on one strategy (above) that would not work to solve this POW.</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38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8825">
                <a:tc>
                  <a:txBody>
                    <a:bodyPr/>
                    <a:lstStyle>
                      <a:lvl1pPr marL="533400" indent="-533400">
                        <a:spcBef>
                          <a:spcPct val="20000"/>
                        </a:spcBef>
                        <a:defRPr sz="2800">
                          <a:solidFill>
                            <a:schemeClr val="tx1"/>
                          </a:solidFill>
                          <a:latin typeface="Times New Roman" pitchFamily="18" charset="0"/>
                        </a:defRPr>
                      </a:lvl1pPr>
                      <a:lvl2pPr marL="914400" indent="-457200">
                        <a:spcBef>
                          <a:spcPct val="20000"/>
                        </a:spcBef>
                        <a:defRPr sz="2400">
                          <a:solidFill>
                            <a:schemeClr val="tx1"/>
                          </a:solidFill>
                          <a:latin typeface="Times New Roman" pitchFamily="18" charset="0"/>
                        </a:defRPr>
                      </a:lvl2pPr>
                      <a:lvl3pPr marL="1295400" indent="-381000">
                        <a:spcBef>
                          <a:spcPct val="20000"/>
                        </a:spcBef>
                        <a:defRPr sz="2000">
                          <a:solidFill>
                            <a:schemeClr val="tx1"/>
                          </a:solidFill>
                          <a:latin typeface="Times New Roman" pitchFamily="18" charset="0"/>
                        </a:defRPr>
                      </a:lvl3pPr>
                      <a:lvl4pPr marL="1714500" indent="-342900">
                        <a:spcBef>
                          <a:spcPct val="20000"/>
                        </a:spcBef>
                        <a:defRPr>
                          <a:solidFill>
                            <a:schemeClr val="tx1"/>
                          </a:solidFill>
                          <a:latin typeface="Times New Roman" pitchFamily="18" charset="0"/>
                        </a:defRPr>
                      </a:lvl4pPr>
                      <a:lvl5pPr marL="2171700" indent="-342900">
                        <a:spcBef>
                          <a:spcPct val="20000"/>
                        </a:spcBef>
                        <a:defRPr>
                          <a:solidFill>
                            <a:schemeClr val="tx1"/>
                          </a:solidFill>
                          <a:latin typeface="Times New Roman" pitchFamily="18" charset="0"/>
                        </a:defRPr>
                      </a:lvl5pPr>
                      <a:lvl6pPr marL="2628900" indent="-342900" eaLnBrk="0" fontAlgn="base" hangingPunct="0">
                        <a:spcBef>
                          <a:spcPct val="20000"/>
                        </a:spcBef>
                        <a:spcAft>
                          <a:spcPct val="0"/>
                        </a:spcAft>
                        <a:defRPr>
                          <a:solidFill>
                            <a:schemeClr val="tx1"/>
                          </a:solidFill>
                          <a:latin typeface="Times New Roman" pitchFamily="18" charset="0"/>
                        </a:defRPr>
                      </a:lvl6pPr>
                      <a:lvl7pPr marL="3086100" indent="-342900" eaLnBrk="0" fontAlgn="base" hangingPunct="0">
                        <a:spcBef>
                          <a:spcPct val="20000"/>
                        </a:spcBef>
                        <a:spcAft>
                          <a:spcPct val="0"/>
                        </a:spcAft>
                        <a:defRPr>
                          <a:solidFill>
                            <a:schemeClr val="tx1"/>
                          </a:solidFill>
                          <a:latin typeface="Times New Roman" pitchFamily="18" charset="0"/>
                        </a:defRPr>
                      </a:lvl7pPr>
                      <a:lvl8pPr marL="3543300" indent="-342900" eaLnBrk="0" fontAlgn="base" hangingPunct="0">
                        <a:spcBef>
                          <a:spcPct val="20000"/>
                        </a:spcBef>
                        <a:spcAft>
                          <a:spcPct val="0"/>
                        </a:spcAft>
                        <a:defRPr>
                          <a:solidFill>
                            <a:schemeClr val="tx1"/>
                          </a:solidFill>
                          <a:latin typeface="Times New Roman" pitchFamily="18" charset="0"/>
                        </a:defRPr>
                      </a:lvl8pPr>
                      <a:lvl9pPr marL="4000500" indent="-342900" eaLnBrk="0" fontAlgn="base" hangingPunct="0">
                        <a:spcBef>
                          <a:spcPct val="20000"/>
                        </a:spcBef>
                        <a:spcAft>
                          <a:spcPct val="0"/>
                        </a:spcAft>
                        <a:defRPr>
                          <a:solidFill>
                            <a:schemeClr val="tx1"/>
                          </a:solidFill>
                          <a:latin typeface="Times New Roman" pitchFamily="18" charset="0"/>
                        </a:defRPr>
                      </a:lvl9pPr>
                    </a:lstStyle>
                    <a:p>
                      <a:pPr marL="533400" marR="0" lvl="0" indent="-53340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 </a:t>
                      </a:r>
                    </a:p>
                    <a:p>
                      <a:pPr marL="533400" marR="0" lvl="0" indent="-533400" algn="l" defTabSz="914400" rtl="0" eaLnBrk="0" fontAlgn="base" latinLnBrk="0" hangingPunct="0">
                        <a:lnSpc>
                          <a:spcPct val="100000"/>
                        </a:lnSpc>
                        <a:spcBef>
                          <a:spcPct val="20000"/>
                        </a:spcBef>
                        <a:spcAft>
                          <a:spcPct val="0"/>
                        </a:spcAft>
                        <a:buClrTx/>
                        <a:buSzTx/>
                        <a:buFontTx/>
                        <a:buNone/>
                        <a:tabLst/>
                      </a:pPr>
                      <a:endParaRPr kumimoji="0" lang="en-US" altLang="en-US" sz="1200" b="0" i="0" u="none" strike="noStrike" cap="none" normalizeH="0" baseline="0" smtClean="0">
                        <a:ln>
                          <a:noFill/>
                        </a:ln>
                        <a:solidFill>
                          <a:schemeClr val="tx1"/>
                        </a:solidFill>
                        <a:effectLst/>
                        <a:latin typeface="Times New Roman" pitchFamily="18" charset="0"/>
                      </a:endParaRPr>
                    </a:p>
                    <a:p>
                      <a:pPr marL="533400" marR="0" lvl="0" indent="-53340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		YES		NO</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3"/>
          <p:cNvSpPr txBox="1">
            <a:spLocks noChangeArrowheads="1"/>
          </p:cNvSpPr>
          <p:nvPr/>
        </p:nvSpPr>
        <p:spPr bwMode="auto">
          <a:xfrm>
            <a:off x="3600450" y="134938"/>
            <a:ext cx="7096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200"/>
              <a:t>Acc - 12</a:t>
            </a:r>
          </a:p>
        </p:txBody>
      </p:sp>
      <p:sp>
        <p:nvSpPr>
          <p:cNvPr id="5123" name="Text Box 5"/>
          <p:cNvSpPr txBox="1">
            <a:spLocks noChangeArrowheads="1"/>
          </p:cNvSpPr>
          <p:nvPr/>
        </p:nvSpPr>
        <p:spPr bwMode="auto">
          <a:xfrm>
            <a:off x="247650" y="1009650"/>
            <a:ext cx="4248150" cy="185102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400"/>
              <a:t>Investigate the number of diagonals in different polygons.  Tell how many diagonals are in regular polygons that have 3, 4, 5, 6, 10, 15, and 35 sides.  What pattern do you notice each time the number of sides is increased by 1?</a:t>
            </a:r>
          </a:p>
          <a:p>
            <a:endParaRPr lang="en-US" altLang="en-US" sz="1400"/>
          </a:p>
          <a:p>
            <a:r>
              <a:rPr lang="en-US" altLang="en-US" sz="1400" b="1"/>
              <a:t>EXTRA CREDIT</a:t>
            </a:r>
            <a:r>
              <a:rPr lang="en-US" altLang="en-US" sz="1400"/>
              <a:t>:  How many diagonals are on an </a:t>
            </a:r>
            <a:r>
              <a:rPr lang="en-US" altLang="en-US" sz="1400" i="1"/>
              <a:t>n</a:t>
            </a:r>
            <a:r>
              <a:rPr lang="en-US" altLang="en-US" sz="1400"/>
              <a:t>-sided regular polygon?</a:t>
            </a:r>
            <a:endParaRPr lang="en-US" altLang="en-US" sz="1400" b="1"/>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5491</TotalTime>
  <Words>67</Words>
  <Application>Microsoft Office PowerPoint</Application>
  <PresentationFormat>On-screen Show (4:3)</PresentationFormat>
  <Paragraphs>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Times New Roman</vt:lpstr>
      <vt:lpstr>Arial</vt: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112</cp:revision>
  <cp:lastPrinted>2001-04-26T02:59:36Z</cp:lastPrinted>
  <dcterms:created xsi:type="dcterms:W3CDTF">2000-09-03T02:04:07Z</dcterms:created>
  <dcterms:modified xsi:type="dcterms:W3CDTF">2014-05-03T20:39:56Z</dcterms:modified>
</cp:coreProperties>
</file>